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4" r:id="rId11"/>
    <p:sldId id="263" r:id="rId12"/>
    <p:sldId id="265" r:id="rId13"/>
    <p:sldId id="26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5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B9E6DBF-E02A-4D46-88BF-574120333F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32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D3449-533E-4E6F-96A3-7ABA79C17815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17C2F-A91E-487A-A5C5-F04DE5D3515F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9C8350-1828-4861-A4C2-C85E3A795344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ED743-786F-4AF4-ADDD-E179E1818BE7}" type="slidenum">
              <a:rPr lang="en-US"/>
              <a:pPr/>
              <a:t>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BAF946-10F9-4324-A65B-55F12097F839}" type="slidenum">
              <a:rPr lang="en-US"/>
              <a:pPr/>
              <a:t>8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DB1945-7267-4155-9C9E-AAAB4B784CC1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4E2D15-2D2C-4B6B-9D99-3B3746E440F7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F47599-81FB-4458-8AE4-1AC6541E4A76}" type="slidenum">
              <a:rPr lang="en-US"/>
              <a:pPr/>
              <a:t>13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15A7CA-80BD-4418-BDE9-00C989E990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77A8-0F3D-4C89-8D86-3AA27FF9C9A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27FE3-EBA4-4889-A497-4A7BF2AB87E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2628-656F-432C-8DE8-47A9EE52A3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CA37-A4B6-492A-B267-5CAD4253C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BFE6-F177-4B79-B350-B233AE4440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81B-B1B1-4C50-8930-366D4BF0E09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2146-1D89-49AF-B341-29FF1FC752C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2D9-323C-48F9-9D48-3EFF45E9EB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C8CE-987B-48F4-A326-415856002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5CFD-2989-4BC9-8CE1-83DDCF8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9D54C24-2413-4A4F-BACC-067BBD1BC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sz="2800" dirty="0"/>
              <a:t>Жарко Требјешанин </a:t>
            </a:r>
            <a:r>
              <a:rPr lang="sr-Cyrl-CS" sz="3600" dirty="0" smtClean="0"/>
              <a:t/>
            </a:r>
            <a:br>
              <a:rPr lang="sr-Cyrl-CS" sz="3600" dirty="0" smtClean="0"/>
            </a:br>
            <a:r>
              <a:rPr lang="sr-Cyrl-CS" sz="4000" dirty="0" smtClean="0"/>
              <a:t>УВОД </a:t>
            </a:r>
            <a:r>
              <a:rPr lang="sr-Cyrl-CS" sz="4000" dirty="0"/>
              <a:t>У ОПШТУ ПСИХОЛОГИЈУ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r-Cyrl-CS" dirty="0"/>
          </a:p>
          <a:p>
            <a:r>
              <a:rPr lang="sr-Cyrl-CS" sz="2000" dirty="0"/>
              <a:t>ИСТОРИЈСКИ И ТЕОРИЈСКО-МЕТОДОЛОШКИ УВОД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038600"/>
          </a:xfrm>
        </p:spPr>
        <p:txBody>
          <a:bodyPr/>
          <a:lstStyle/>
          <a:p>
            <a:r>
              <a:rPr lang="sr-Cyrl-CS" sz="2000" dirty="0"/>
              <a:t>Психолози </a:t>
            </a:r>
            <a:r>
              <a:rPr lang="sr-Cyrl-CS" sz="2000" dirty="0" smtClean="0"/>
              <a:t>у почетку (19. и почетак 20. века) углавном раде </a:t>
            </a:r>
            <a:r>
              <a:rPr lang="sr-Cyrl-CS" sz="2000" dirty="0"/>
              <a:t>у </a:t>
            </a:r>
            <a:r>
              <a:rPr lang="sr-Cyrl-CS" sz="2000" dirty="0" smtClean="0"/>
              <a:t>лабораторији, на универзитету и у институтима.</a:t>
            </a:r>
          </a:p>
          <a:p>
            <a:r>
              <a:rPr lang="sr-Cyrl-CS" sz="2000" dirty="0"/>
              <a:t>Психолози </a:t>
            </a:r>
            <a:r>
              <a:rPr lang="sr-Cyrl-CS" sz="2000" dirty="0" smtClean="0"/>
              <a:t>касније (20 век) раде у фабрикама, предузећима, болницама</a:t>
            </a:r>
            <a:r>
              <a:rPr lang="sr-Cyrl-CS" sz="2000" dirty="0"/>
              <a:t>, школама, </a:t>
            </a:r>
            <a:r>
              <a:rPr lang="sr-Cyrl-CS" sz="2000" dirty="0" smtClean="0"/>
              <a:t>саветовалиштима, затворима</a:t>
            </a:r>
            <a:r>
              <a:rPr lang="sr-Cyrl-CS" sz="2000" dirty="0"/>
              <a:t>, војсци итд</a:t>
            </a:r>
            <a:r>
              <a:rPr lang="sr-Cyrl-CS" sz="2000" dirty="0" smtClean="0"/>
              <a:t>.</a:t>
            </a:r>
          </a:p>
          <a:p>
            <a:r>
              <a:rPr lang="sr-Cyrl-CS" sz="2000" dirty="0" smtClean="0"/>
              <a:t>Данас (крај 20-ог и 21 век) психолози раде на многим новим радним местима и пословима (у менаџменту, маркетингу, службама за односе са јавношћу и сл.)</a:t>
            </a:r>
            <a:endParaRPr lang="sr-Cyrl-CS" sz="2000" dirty="0"/>
          </a:p>
          <a:p>
            <a:pPr marL="0" indent="0">
              <a:buNone/>
            </a:pPr>
            <a:endParaRPr lang="sr-Cyrl-C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dirty="0"/>
              <a:t>ШТА </a:t>
            </a:r>
            <a:r>
              <a:rPr lang="sr-Cyrl-CS" sz="3200" dirty="0" smtClean="0"/>
              <a:t>СУ РАДИЛИ И ШТА РАДЕ </a:t>
            </a:r>
            <a:r>
              <a:rPr lang="sr-Cyrl-CS" sz="3200" dirty="0"/>
              <a:t>ПСИХОЛОЗИ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4549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 dirty="0" smtClean="0"/>
              <a:t/>
            </a:r>
            <a:br>
              <a:rPr lang="sr-Cyrl-CS" sz="4000" dirty="0" smtClean="0"/>
            </a:br>
            <a:r>
              <a:rPr lang="sr-Cyrl-CS" sz="3200" dirty="0" smtClean="0"/>
              <a:t>ШТА ПСИХОЛОГИЈА МОЖЕ </a:t>
            </a:r>
            <a:r>
              <a:rPr lang="sr-Cyrl-CS" sz="4000" dirty="0" smtClean="0"/>
              <a:t/>
            </a:r>
            <a:br>
              <a:rPr lang="sr-Cyrl-CS" sz="4000" dirty="0" smtClean="0"/>
            </a:br>
            <a:endParaRPr lang="en-US" sz="4000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sr-Cyrl-CS" sz="2000" dirty="0" smtClean="0"/>
              <a:t>Проблеми које је истраживала психологија </a:t>
            </a:r>
            <a:r>
              <a:rPr lang="sr-Cyrl-CS" sz="2000" dirty="0"/>
              <a:t>у 19 веку </a:t>
            </a:r>
            <a:r>
              <a:rPr lang="sr-Cyrl-CS" sz="2000" dirty="0" smtClean="0"/>
              <a:t>су чула</a:t>
            </a:r>
            <a:r>
              <a:rPr lang="sr-Cyrl-CS" sz="2000" dirty="0"/>
              <a:t>, </a:t>
            </a:r>
            <a:r>
              <a:rPr lang="sr-Cyrl-CS" sz="2000" dirty="0" smtClean="0"/>
              <a:t>осети, свест. Питања </a:t>
            </a:r>
            <a:r>
              <a:rPr lang="sr-Cyrl-CS" sz="2000" dirty="0"/>
              <a:t>у данашњој психологији </a:t>
            </a:r>
            <a:r>
              <a:rPr lang="sr-Cyrl-CS" sz="2000" dirty="0" smtClean="0"/>
              <a:t>су личност</a:t>
            </a:r>
            <a:r>
              <a:rPr lang="sr-Cyrl-CS" sz="2000" dirty="0"/>
              <a:t>, мотиви, </a:t>
            </a:r>
            <a:r>
              <a:rPr lang="sr-Cyrl-CS" sz="2000" dirty="0" smtClean="0"/>
              <a:t>мишљење ...</a:t>
            </a:r>
            <a:endParaRPr lang="sr-Cyrl-CS" sz="2000" dirty="0"/>
          </a:p>
          <a:p>
            <a:pPr>
              <a:lnSpc>
                <a:spcPct val="80000"/>
              </a:lnSpc>
            </a:pPr>
            <a:r>
              <a:rPr lang="sr-Cyrl-CS" sz="2000" dirty="0" smtClean="0"/>
              <a:t>Психологија може својим методима и појмовима да </a:t>
            </a:r>
            <a:r>
              <a:rPr lang="sr-Cyrl-CS" sz="2000" dirty="0"/>
              <a:t>решава сложена теоријска </a:t>
            </a:r>
            <a:r>
              <a:rPr lang="sr-Cyrl-CS" sz="2000" dirty="0" smtClean="0"/>
              <a:t>питања: </a:t>
            </a:r>
          </a:p>
          <a:p>
            <a:pPr lvl="1">
              <a:lnSpc>
                <a:spcPct val="80000"/>
              </a:lnSpc>
            </a:pPr>
            <a:r>
              <a:rPr lang="sr-Cyrl-CS" sz="1800" dirty="0"/>
              <a:t>У</a:t>
            </a:r>
            <a:r>
              <a:rPr lang="sr-Cyrl-CS" sz="1800" dirty="0" smtClean="0"/>
              <a:t>тицај </a:t>
            </a:r>
            <a:r>
              <a:rPr lang="sr-Cyrl-CS" sz="1800" dirty="0"/>
              <a:t>наслеђа и </a:t>
            </a:r>
            <a:r>
              <a:rPr lang="sr-Cyrl-CS" sz="1800" dirty="0" smtClean="0"/>
              <a:t>средине 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Принципи и врсте памћења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Принципи и законитости опажања</a:t>
            </a:r>
            <a:r>
              <a:rPr lang="sr-Cyrl-CS" sz="1800" dirty="0"/>
              <a:t>, учења, мишљења ... 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Природа интелигенције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Корени и типова агресивности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Порекло алтруизма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Формирање </a:t>
            </a:r>
            <a:r>
              <a:rPr lang="sr-Cyrl-CS" sz="1800" dirty="0"/>
              <a:t>ставова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sr-Cyrl-CS" sz="2400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sr-Cyrl-CS" sz="2000" dirty="0" smtClean="0"/>
              <a:t>Психологија својим методима и техникама </a:t>
            </a:r>
            <a:r>
              <a:rPr lang="sr-Cyrl-CS" sz="2000" dirty="0"/>
              <a:t>успешно решава </a:t>
            </a:r>
            <a:r>
              <a:rPr lang="sr-Cyrl-CS" sz="2000" dirty="0" smtClean="0"/>
              <a:t>и значајна </a:t>
            </a:r>
            <a:r>
              <a:rPr lang="sr-Cyrl-CS" sz="2000" dirty="0"/>
              <a:t>практична </a:t>
            </a:r>
            <a:r>
              <a:rPr lang="sr-Cyrl-CS" sz="2000" dirty="0" smtClean="0"/>
              <a:t>питања: </a:t>
            </a:r>
          </a:p>
          <a:p>
            <a:pPr lvl="1">
              <a:lnSpc>
                <a:spcPct val="80000"/>
              </a:lnSpc>
            </a:pPr>
            <a:r>
              <a:rPr lang="sr-Cyrl-CS" sz="1800" dirty="0"/>
              <a:t>К</a:t>
            </a:r>
            <a:r>
              <a:rPr lang="sr-Cyrl-CS" sz="1800" dirty="0" smtClean="0"/>
              <a:t>ако </a:t>
            </a:r>
            <a:r>
              <a:rPr lang="sr-Cyrl-CS" sz="1800" dirty="0"/>
              <a:t>учити </a:t>
            </a:r>
            <a:r>
              <a:rPr lang="sr-Cyrl-CS" sz="1800" dirty="0" smtClean="0"/>
              <a:t>успешно 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Како решавати </a:t>
            </a:r>
            <a:r>
              <a:rPr lang="sr-Cyrl-CS" sz="1800" dirty="0"/>
              <a:t>конфликте на </a:t>
            </a:r>
            <a:r>
              <a:rPr lang="sr-Cyrl-CS" sz="1800" dirty="0" smtClean="0"/>
              <a:t>послу 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Како решавати проблеме и неспоразуме у браку, породици </a:t>
            </a:r>
          </a:p>
          <a:p>
            <a:pPr lvl="1">
              <a:lnSpc>
                <a:spcPct val="80000"/>
              </a:lnSpc>
            </a:pPr>
            <a:r>
              <a:rPr lang="sr-Cyrl-CS" sz="1800" dirty="0"/>
              <a:t>К</a:t>
            </a:r>
            <a:r>
              <a:rPr lang="sr-Cyrl-CS" sz="1800" dirty="0" smtClean="0"/>
              <a:t>ако успешно превладати стрес 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Како смањити насиље у школи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Зашто посматрачи не помажу људима у невољи</a:t>
            </a:r>
          </a:p>
          <a:p>
            <a:pPr lvl="1">
              <a:lnSpc>
                <a:spcPct val="80000"/>
              </a:lnSpc>
            </a:pPr>
            <a:r>
              <a:rPr lang="sr-Cyrl-CS" sz="1800" dirty="0" smtClean="0"/>
              <a:t>Како се могу мењати ставови и уверења људи</a:t>
            </a:r>
            <a:endParaRPr lang="sr-Cyrl-C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sz="2000" dirty="0"/>
              <a:t>Психологија као емпиријска и индуктивна наука није у стању и по природи ствари не може да решава питања као што су:</a:t>
            </a:r>
            <a:endParaRPr lang="ru-RU" sz="2000" dirty="0"/>
          </a:p>
          <a:p>
            <a:pPr lvl="1"/>
            <a:r>
              <a:rPr lang="ru-RU" sz="1600" dirty="0"/>
              <a:t>Зашто људи започињу и воде ратове?</a:t>
            </a:r>
          </a:p>
          <a:p>
            <a:pPr lvl="1"/>
            <a:r>
              <a:rPr lang="ru-RU" sz="1600" dirty="0"/>
              <a:t>Да ли данас има више душевних болести него пре два века?</a:t>
            </a:r>
          </a:p>
          <a:p>
            <a:pPr lvl="1"/>
            <a:r>
              <a:rPr lang="ru-RU" sz="1600" dirty="0"/>
              <a:t>Какво је ментално стање нације?</a:t>
            </a:r>
          </a:p>
          <a:p>
            <a:pPr lvl="1"/>
            <a:r>
              <a:rPr lang="ru-RU" sz="1600" dirty="0"/>
              <a:t>Да ли су људи по природи добри или зли?</a:t>
            </a:r>
          </a:p>
          <a:p>
            <a:pPr lvl="1"/>
            <a:r>
              <a:rPr lang="ru-RU" sz="1600" dirty="0"/>
              <a:t>Како се могу помирити посвађани државници?</a:t>
            </a:r>
          </a:p>
          <a:p>
            <a:pPr lvl="1"/>
            <a:r>
              <a:rPr lang="ru-RU" sz="1600" dirty="0"/>
              <a:t>Којим методима се могу излечити патолошки диктатори?</a:t>
            </a:r>
            <a:endParaRPr lang="en-US" sz="1600" dirty="0"/>
          </a:p>
          <a:p>
            <a:r>
              <a:rPr lang="sr-Cyrl-CS" sz="2000" dirty="0" smtClean="0"/>
              <a:t>Она </a:t>
            </a:r>
            <a:r>
              <a:rPr lang="sr-Cyrl-CS" sz="2000" dirty="0"/>
              <a:t>не може без истраживања, само на основу утиска и спекулације да одговори на многа актуелна питања која занимају јавност:</a:t>
            </a:r>
          </a:p>
          <a:p>
            <a:pPr marL="342900" lvl="1" indent="-342900">
              <a:buClr>
                <a:schemeClr val="hlink"/>
              </a:buClr>
            </a:pPr>
            <a:r>
              <a:rPr lang="ru-RU" sz="1600" dirty="0"/>
              <a:t>Какав је психолошки профил убице који је дан раније починио масовно убиство?</a:t>
            </a:r>
          </a:p>
          <a:p>
            <a:pPr marL="342900" lvl="1" indent="-342900">
              <a:buClr>
                <a:schemeClr val="hlink"/>
              </a:buClr>
            </a:pPr>
            <a:r>
              <a:rPr lang="ru-RU" sz="1600" dirty="0"/>
              <a:t>Зашто је те одређене недеље било три самоубиства у једном граду?</a:t>
            </a:r>
          </a:p>
          <a:p>
            <a:pPr marL="342900" lvl="1" indent="-342900">
              <a:buClr>
                <a:schemeClr val="hlink"/>
              </a:buClr>
            </a:pPr>
            <a:r>
              <a:rPr lang="ru-RU" sz="1600" dirty="0"/>
              <a:t>Шта је разлог малој излазности на изборе?</a:t>
            </a:r>
          </a:p>
          <a:p>
            <a:pPr marL="342900" lvl="1" indent="-342900">
              <a:buClr>
                <a:schemeClr val="hlink"/>
              </a:buClr>
            </a:pPr>
            <a:r>
              <a:rPr lang="ru-RU" sz="1600" dirty="0"/>
              <a:t>Зашто је друг избо ножем свог друга у школи</a:t>
            </a:r>
            <a:r>
              <a:rPr lang="ru-RU" sz="1600" dirty="0" smtClean="0"/>
              <a:t>?</a:t>
            </a:r>
            <a:endParaRPr lang="ru-RU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813"/>
            <a:ext cx="8458200" cy="1143000"/>
          </a:xfrm>
        </p:spPr>
        <p:txBody>
          <a:bodyPr/>
          <a:lstStyle/>
          <a:p>
            <a:r>
              <a:rPr lang="ru-RU" sz="3200" dirty="0" smtClean="0"/>
              <a:t>ШТА ПСИХОЛОГИЈА </a:t>
            </a:r>
            <a:r>
              <a:rPr lang="ru-RU" sz="3200" dirty="0"/>
              <a:t>НЕ МОЖЕ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70148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CS" dirty="0" smtClean="0"/>
          </a:p>
          <a:p>
            <a:r>
              <a:rPr lang="sr-Cyrl-CS" sz="2200" dirty="0" smtClean="0"/>
              <a:t>Жарко </a:t>
            </a:r>
            <a:r>
              <a:rPr lang="sr-Cyrl-CS" sz="2200" dirty="0"/>
              <a:t>Требјешанин, Нада Драгојевић и Наташа Ханак, </a:t>
            </a:r>
            <a:r>
              <a:rPr lang="sr-Cyrl-CS" sz="2200" b="1" i="1" dirty="0"/>
              <a:t>Увод у општу психологију, </a:t>
            </a:r>
            <a:r>
              <a:rPr lang="sr-Cyrl-CS" sz="2200" dirty="0"/>
              <a:t>Фаспер, Београд 2007.</a:t>
            </a:r>
            <a:endParaRPr lang="en-US" sz="2200" dirty="0"/>
          </a:p>
          <a:p>
            <a:r>
              <a:rPr lang="sr-Cyrl-CS" sz="2200" dirty="0"/>
              <a:t>Жарко Требјешанин, </a:t>
            </a:r>
            <a:r>
              <a:rPr lang="sr-Cyrl-CS" sz="2200" b="1" i="1" dirty="0"/>
              <a:t>Лексикон психоанализе, </a:t>
            </a:r>
            <a:r>
              <a:rPr lang="sr-Cyrl-CS" sz="2200" dirty="0"/>
              <a:t>Матица српска, Нови Сад 1996.</a:t>
            </a:r>
          </a:p>
          <a:p>
            <a:r>
              <a:rPr lang="sr-Cyrl-CS" sz="2200" dirty="0"/>
              <a:t> Жарко Требјешанин, </a:t>
            </a:r>
            <a:r>
              <a:rPr lang="sr-Cyrl-CS" sz="2200" b="1" i="1" dirty="0"/>
              <a:t>Речник психологије, </a:t>
            </a:r>
            <a:r>
              <a:rPr lang="sr-Cyrl-CS" sz="2200" dirty="0"/>
              <a:t>Стубови културе, Београд 2003.</a:t>
            </a:r>
            <a:endParaRPr lang="en-US" sz="2200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dirty="0"/>
              <a:t>ЛИТЕРАТУРА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b="1" dirty="0" smtClean="0"/>
              <a:t>Данас је психологија изузетно популарна</a:t>
            </a:r>
            <a:r>
              <a:rPr lang="sr-Cyrl-RS" dirty="0" smtClean="0"/>
              <a:t>:</a:t>
            </a:r>
          </a:p>
          <a:p>
            <a:r>
              <a:rPr lang="sr-Cyrl-RS" dirty="0" smtClean="0"/>
              <a:t>Присуство психологије у масовним медијима (штампа, радио, телевизија, сајтови на интернету и сл.)</a:t>
            </a:r>
          </a:p>
          <a:p>
            <a:r>
              <a:rPr lang="sr-Cyrl-RS" dirty="0" smtClean="0"/>
              <a:t>Књиге из популарне психологије су бројне, веома тражене, често постају бестселери (Како постати самопоуздан, Како се ослободити зависности, Како бити успешан у љубави итд.).</a:t>
            </a:r>
          </a:p>
          <a:p>
            <a:r>
              <a:rPr lang="sr-Cyrl-RS" dirty="0" smtClean="0"/>
              <a:t>Огромно интересовање за студије психологије (јави се пет-шест пута више кандидата за упис)</a:t>
            </a:r>
          </a:p>
          <a:p>
            <a:r>
              <a:rPr lang="sr-Cyrl-RS" dirty="0" smtClean="0"/>
              <a:t>Који су разлози великог интересовања за психолошке проблеме и за психологију?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200" dirty="0" smtClean="0"/>
              <a:t>ПОПУЛАРНОСТ ПСИХОЛОГИЈЕ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994131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RS" dirty="0" smtClean="0"/>
              <a:t>У савременом друштву које одликује живот у великим градовима, убрзан технички и технолошки развој, нагле и радикалне промене у друштвеном животу, брзи ритам живота, често се јављају фрустрације и конфликти које доводе до психичке напетости, стреса и психичких поремећаја. </a:t>
            </a:r>
          </a:p>
          <a:p>
            <a:r>
              <a:rPr lang="sr-Cyrl-RS" dirty="0" smtClean="0"/>
              <a:t>Управо у развијеним друштвима са високим стандардом, јавља се проблем одсуства смисла живота, депресије, стрепње и отуд су чести проблеми аномије, алкохолизма, наркоманије, криминала, зависности од коцке, интернета, мобилног итд.</a:t>
            </a:r>
          </a:p>
          <a:p>
            <a:r>
              <a:rPr lang="sr-Cyrl-RS" dirty="0" smtClean="0"/>
              <a:t>Све ово доприноси да се људи све више занимају за индивидуално-психолошке и социјално-психолошке појаве као што су неурозе, предрасуде, стереотипи, љубомора, мржња, насиље међу омладином, као и за начине решавања ових и многих других психолошких проблема.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200" dirty="0" smtClean="0"/>
              <a:t>РАЗЛОЗИ ВЕЛИКЕ ПОПУЛАРНОСТИ ПСИХОЛОГИЈЕ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796103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RS" dirty="0" smtClean="0"/>
              <a:t>Сви ми, људи, у свакодневном животу понашамо се као психолози: посматрамо друге особе, доносимо судове и њиховим психичким стањима и особинама личности, имамо своје „теорије“ о томе зашто се људи разликују, о значају наслеђа и о утицају срединие, о интелигенцији, мотивацији, емоцијама, о типовима личности итд.</a:t>
            </a:r>
          </a:p>
          <a:p>
            <a:r>
              <a:rPr lang="sr-Cyrl-RS" dirty="0" smtClean="0"/>
              <a:t>Па, ипак, </a:t>
            </a:r>
            <a:r>
              <a:rPr lang="sr-Cyrl-RS" i="1" dirty="0" smtClean="0"/>
              <a:t>научно </a:t>
            </a:r>
            <a:r>
              <a:rPr lang="sr-Cyrl-RS" dirty="0" smtClean="0"/>
              <a:t>психолошко истраживање се битно разликује од овог </a:t>
            </a:r>
            <a:r>
              <a:rPr lang="sr-Cyrl-RS" i="1" dirty="0" smtClean="0"/>
              <a:t>лаичког </a:t>
            </a:r>
            <a:r>
              <a:rPr lang="sr-Cyrl-RS" dirty="0" smtClean="0"/>
              <a:t>у више аспеката:</a:t>
            </a:r>
          </a:p>
          <a:p>
            <a:pPr lvl="1"/>
            <a:r>
              <a:rPr lang="ru-RU" i="1" dirty="0"/>
              <a:t>Систематично истраживање </a:t>
            </a:r>
            <a:r>
              <a:rPr lang="ru-RU" dirty="0"/>
              <a:t>појава </a:t>
            </a:r>
            <a:r>
              <a:rPr lang="en-US" i="1" dirty="0"/>
              <a:t>vs. </a:t>
            </a:r>
            <a:r>
              <a:rPr lang="ru-RU" dirty="0" smtClean="0"/>
              <a:t>спорадична </a:t>
            </a:r>
            <a:r>
              <a:rPr lang="ru-RU" dirty="0"/>
              <a:t>запажања</a:t>
            </a:r>
          </a:p>
          <a:p>
            <a:pPr lvl="1"/>
            <a:r>
              <a:rPr lang="ru-RU" dirty="0"/>
              <a:t>Коришћење </a:t>
            </a:r>
            <a:r>
              <a:rPr lang="ru-RU" i="1" dirty="0" smtClean="0"/>
              <a:t>објективне, прецизне </a:t>
            </a:r>
            <a:r>
              <a:rPr lang="ru-RU" i="1" dirty="0"/>
              <a:t>и поуздане методологије </a:t>
            </a:r>
            <a:r>
              <a:rPr lang="ru-RU" dirty="0"/>
              <a:t>вс. </a:t>
            </a:r>
            <a:r>
              <a:rPr lang="ru-RU" dirty="0" smtClean="0"/>
              <a:t>интуиција, ограничено искуство</a:t>
            </a:r>
            <a:r>
              <a:rPr lang="ru-RU" smtClean="0"/>
              <a:t>, здраворазумско мишљење, пристрасност</a:t>
            </a:r>
            <a:r>
              <a:rPr lang="ru-RU" dirty="0"/>
              <a:t>, </a:t>
            </a:r>
            <a:r>
              <a:rPr lang="ru-RU" dirty="0" smtClean="0"/>
              <a:t>непрецизност</a:t>
            </a:r>
            <a:r>
              <a:rPr lang="ru-RU" smtClean="0"/>
              <a:t>, неоправдане хипергенерализације</a:t>
            </a:r>
            <a:endParaRPr lang="ru-RU" dirty="0"/>
          </a:p>
          <a:p>
            <a:pPr lvl="1"/>
            <a:r>
              <a:rPr lang="ru-RU" i="1" dirty="0"/>
              <a:t>Проверљиве и јавне чињенице, кумулативно знање </a:t>
            </a:r>
            <a:r>
              <a:rPr lang="en-US" i="1" dirty="0"/>
              <a:t>vs. </a:t>
            </a:r>
            <a:r>
              <a:rPr lang="ru-RU" dirty="0" smtClean="0"/>
              <a:t>приватна, непроверљива </a:t>
            </a:r>
            <a:r>
              <a:rPr lang="ru-RU" dirty="0"/>
              <a:t>запажања</a:t>
            </a:r>
          </a:p>
          <a:p>
            <a:pPr lvl="1"/>
            <a:r>
              <a:rPr lang="ru-RU" dirty="0" smtClean="0"/>
              <a:t>Објашњење је </a:t>
            </a:r>
            <a:r>
              <a:rPr lang="ru-RU" i="1" dirty="0" smtClean="0"/>
              <a:t>опрезно, чврсто везано за чињенице искуства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i="1" dirty="0"/>
              <a:t>што једноставније </a:t>
            </a:r>
            <a:r>
              <a:rPr lang="ru-RU" i="1" dirty="0" smtClean="0"/>
              <a:t>могућно </a:t>
            </a:r>
            <a:r>
              <a:rPr lang="en-US" i="1" dirty="0"/>
              <a:t>vs. </a:t>
            </a:r>
            <a:r>
              <a:rPr lang="ru-RU" dirty="0"/>
              <a:t>о</a:t>
            </a:r>
            <a:r>
              <a:rPr lang="ru-RU" dirty="0" smtClean="0"/>
              <a:t>лако дато, спекулативно, компликовано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200" dirty="0" smtClean="0"/>
              <a:t>ПСИХОЛОГИЈА КАО НАУКА И ЛАИЧКА „ПСИХОЛОГИЈА“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944162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sr-Cyrl-CS" sz="24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sr-Cyrl-CS" sz="2000" dirty="0" smtClean="0"/>
              <a:t>ЕТИМОЛОГИЈА</a:t>
            </a:r>
            <a:endParaRPr lang="sr-Cyrl-CS" sz="2000" dirty="0"/>
          </a:p>
          <a:p>
            <a:pPr>
              <a:lnSpc>
                <a:spcPct val="90000"/>
              </a:lnSpc>
            </a:pPr>
            <a:r>
              <a:rPr lang="sr-Latn-CS" i="1" dirty="0"/>
              <a:t>психологија</a:t>
            </a:r>
            <a:r>
              <a:rPr lang="sr-Latn-CS" sz="3600" b="1" dirty="0"/>
              <a:t> </a:t>
            </a:r>
            <a:r>
              <a:rPr lang="sr-Latn-CS" sz="2400" dirty="0"/>
              <a:t>(од грч. </a:t>
            </a:r>
            <a:r>
              <a:rPr lang="en-US" sz="2400" i="1" dirty="0" err="1">
                <a:latin typeface="Symbol" pitchFamily="18" charset="2"/>
              </a:rPr>
              <a:t>yuch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sr-Latn-CS" sz="2400" dirty="0"/>
              <a:t>= душа и </a:t>
            </a:r>
            <a:r>
              <a:rPr lang="en-US" sz="2400" i="1" dirty="0">
                <a:latin typeface="Symbol" pitchFamily="18" charset="2"/>
              </a:rPr>
              <a:t>logia</a:t>
            </a:r>
            <a:r>
              <a:rPr lang="en-US" sz="2400" dirty="0"/>
              <a:t> </a:t>
            </a:r>
            <a:r>
              <a:rPr lang="sr-Latn-CS" sz="2400" dirty="0"/>
              <a:t>= наука)</a:t>
            </a:r>
            <a:endParaRPr lang="sr-Cyrl-CS" sz="24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sr-Cyrl-CS" sz="2000" dirty="0"/>
              <a:t>ДЕФИНИЦИЈА: </a:t>
            </a:r>
          </a:p>
          <a:p>
            <a:pPr>
              <a:lnSpc>
                <a:spcPct val="90000"/>
              </a:lnSpc>
            </a:pPr>
            <a:r>
              <a:rPr lang="sr-Cyrl-CS" sz="2400" i="1" dirty="0"/>
              <a:t>Психологија </a:t>
            </a:r>
            <a:r>
              <a:rPr lang="sr-Cyrl-CS" sz="2400" dirty="0"/>
              <a:t>је наука која проучава </a:t>
            </a:r>
            <a:r>
              <a:rPr lang="sr-Cyrl-CS" sz="2400" i="1" dirty="0"/>
              <a:t>субјективне, психичке </a:t>
            </a:r>
            <a:r>
              <a:rPr lang="sr-Cyrl-CS" sz="2400" i="1" dirty="0" smtClean="0"/>
              <a:t>појаве, особине (карактера, темперамента, способности) и процесе (сазнајне, емоционалне и вољно-мотивационе) </a:t>
            </a:r>
            <a:r>
              <a:rPr lang="sr-Cyrl-CS" sz="2400" i="1" dirty="0"/>
              <a:t>и понашање јединке, као и услове њиховог настанка и развоја</a:t>
            </a:r>
            <a:r>
              <a:rPr lang="sr-Cyrl-CS" sz="2400" dirty="0"/>
              <a:t>.</a:t>
            </a:r>
            <a:endParaRPr lang="en-US" sz="24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sr-Cyrl-CS" sz="2000" smtClean="0"/>
              <a:t>ПРОШЛОСТ И ИСТОРИЈА ПСИХОЛОГИЈЕ</a:t>
            </a:r>
            <a:endParaRPr lang="sr-Cyrl-CS" sz="2000" dirty="0"/>
          </a:p>
          <a:p>
            <a:pPr>
              <a:lnSpc>
                <a:spcPct val="90000"/>
              </a:lnSpc>
            </a:pPr>
            <a:r>
              <a:rPr lang="sr-Cyrl-CS" sz="2400" dirty="0"/>
              <a:t>“</a:t>
            </a:r>
            <a:r>
              <a:rPr lang="sr-Cyrl-CS" sz="2400" i="1" dirty="0"/>
              <a:t>Психологија има дугу прошлост, али кратку историју</a:t>
            </a:r>
            <a:r>
              <a:rPr lang="sr-Cyrl-CS" sz="2400" dirty="0"/>
              <a:t>”</a:t>
            </a:r>
            <a:r>
              <a:rPr lang="sr-Cyrl-CS" sz="2400" i="1" dirty="0"/>
              <a:t> </a:t>
            </a:r>
            <a:r>
              <a:rPr lang="sr-Cyrl-CS" sz="2400" dirty="0"/>
              <a:t>(Ебингхаус</a:t>
            </a:r>
            <a:r>
              <a:rPr lang="sr-Cyrl-CS" sz="2400" dirty="0" smtClean="0"/>
              <a:t>)</a:t>
            </a:r>
            <a:endParaRPr lang="sr-Cyrl-CS" sz="24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dirty="0"/>
              <a:t>ПСИХОЛОГИЈА: </a:t>
            </a:r>
            <a:r>
              <a:rPr lang="sr-Cyrl-CS" sz="4000" dirty="0"/>
              <a:t/>
            </a:r>
            <a:br>
              <a:rPr lang="sr-Cyrl-CS" sz="4000" dirty="0"/>
            </a:br>
            <a:r>
              <a:rPr lang="sr-Cyrl-CS" sz="2400" dirty="0" smtClean="0"/>
              <a:t>ТЕРМИН И </a:t>
            </a:r>
            <a:r>
              <a:rPr lang="sr-Cyrl-CS" sz="2400" dirty="0"/>
              <a:t>ДЕФИНИЦИЈА 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dirty="0"/>
              <a:t>ИСТОРИЈАТ ПСИХОЛОГИЈЕ</a:t>
            </a:r>
            <a:endParaRPr lang="en-US" sz="32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2133600"/>
            <a:ext cx="3803904" cy="3877056"/>
          </a:xfrm>
        </p:spPr>
        <p:txBody>
          <a:bodyPr>
            <a:normAutofit fontScale="92500" lnSpcReduction="10000"/>
          </a:bodyPr>
          <a:lstStyle/>
          <a:p>
            <a:r>
              <a:rPr lang="sr-Cyrl-CS" sz="2400" i="1" dirty="0"/>
              <a:t>Преисторијски развој</a:t>
            </a:r>
          </a:p>
          <a:p>
            <a:r>
              <a:rPr lang="sr-Cyrl-CS" sz="2000" dirty="0"/>
              <a:t>У оквиру индијске, египатске, јеврејске итд. митологије и религије</a:t>
            </a:r>
          </a:p>
          <a:p>
            <a:r>
              <a:rPr lang="sr-Cyrl-CS" sz="2000" dirty="0"/>
              <a:t>Античка грчка филозофија (Демокрит,</a:t>
            </a:r>
            <a:r>
              <a:rPr lang="en-US" sz="2000" dirty="0"/>
              <a:t> </a:t>
            </a:r>
            <a:r>
              <a:rPr lang="sr-Cyrl-CS" sz="2000" dirty="0"/>
              <a:t>Хипократ, Платон, Аристотел, Теофраст итд.)</a:t>
            </a:r>
          </a:p>
          <a:p>
            <a:r>
              <a:rPr lang="sr-Cyrl-CS" sz="2000" dirty="0"/>
              <a:t>Нововековна филозофија (Декарт, Спиноза, Лајбниц, Лок, Хобс, Кант, Русо, Волтер)</a:t>
            </a:r>
          </a:p>
          <a:p>
            <a:r>
              <a:rPr lang="sr-Cyrl-CS" sz="2000" dirty="0"/>
              <a:t>Утицај природних наука на заснивање психологије (Дарвин, Вебер, Фехнер итд.)</a:t>
            </a:r>
            <a:endParaRPr lang="en-US" sz="2000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4648200" y="2057400"/>
            <a:ext cx="3803904" cy="4191000"/>
          </a:xfrm>
        </p:spPr>
        <p:txBody>
          <a:bodyPr>
            <a:normAutofit fontScale="92500" lnSpcReduction="10000"/>
          </a:bodyPr>
          <a:lstStyle/>
          <a:p>
            <a:r>
              <a:rPr lang="sr-Cyrl-CS" sz="2400" i="1" dirty="0"/>
              <a:t>Историјски развој (почетак)</a:t>
            </a:r>
          </a:p>
          <a:p>
            <a:r>
              <a:rPr lang="sr-Cyrl-CS" sz="2000" dirty="0"/>
              <a:t>Оснивање психологије 1879. у Лајпцигу  </a:t>
            </a:r>
          </a:p>
          <a:p>
            <a:r>
              <a:rPr lang="sr-Cyrl-CS" sz="2000" dirty="0"/>
              <a:t>Оснивач Вилхелм Вунт (1832-1920) </a:t>
            </a:r>
          </a:p>
          <a:p>
            <a:pPr>
              <a:buFont typeface="Wingdings" pitchFamily="2" charset="2"/>
              <a:buNone/>
            </a:pPr>
            <a:endParaRPr lang="sr-Cyrl-CS" sz="2000" dirty="0"/>
          </a:p>
          <a:p>
            <a:pPr>
              <a:buFont typeface="Wingdings" pitchFamily="2" charset="2"/>
              <a:buNone/>
            </a:pPr>
            <a:endParaRPr lang="sr-Cyrl-CS" sz="2000" dirty="0"/>
          </a:p>
          <a:p>
            <a:endParaRPr lang="sr-Cyrl-CS" sz="2000" dirty="0"/>
          </a:p>
          <a:p>
            <a:endParaRPr lang="sr-Cyrl-CS" sz="2000" dirty="0"/>
          </a:p>
          <a:p>
            <a:endParaRPr lang="en-US" sz="2000" dirty="0" smtClean="0"/>
          </a:p>
          <a:p>
            <a:r>
              <a:rPr lang="sr-Cyrl-CS" sz="2000" dirty="0" smtClean="0"/>
              <a:t>Психологија </a:t>
            </a:r>
            <a:r>
              <a:rPr lang="sr-Cyrl-CS" sz="2000" dirty="0"/>
              <a:t>постаје независна, емпиријска и индуктивна наука</a:t>
            </a:r>
            <a:endParaRPr lang="en-US" sz="2000" dirty="0"/>
          </a:p>
        </p:txBody>
      </p:sp>
      <p:pic>
        <p:nvPicPr>
          <p:cNvPr id="7173" name="Picture 5" descr="wund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548" y="3810000"/>
            <a:ext cx="146105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sr-Cyrl-CS" sz="2800" i="1" dirty="0" smtClean="0"/>
          </a:p>
          <a:p>
            <a:r>
              <a:rPr lang="sr-Cyrl-CS" sz="2800" i="1" dirty="0" smtClean="0"/>
              <a:t>Теоријски </a:t>
            </a:r>
            <a:r>
              <a:rPr lang="sr-Cyrl-CS" sz="2800" i="1" dirty="0"/>
              <a:t>циљ психологије</a:t>
            </a:r>
            <a:r>
              <a:rPr lang="sr-Cyrl-CS" sz="2800" dirty="0"/>
              <a:t>: Свеобухватно сазнање психичке стварности (шта, како, </a:t>
            </a:r>
            <a:r>
              <a:rPr lang="sr-Cyrl-CS" sz="2800" dirty="0" smtClean="0"/>
              <a:t>зашто)</a:t>
            </a:r>
            <a:endParaRPr lang="sr-Cyrl-CS" sz="2800" dirty="0"/>
          </a:p>
          <a:p>
            <a:r>
              <a:rPr lang="sr-Cyrl-CS" sz="2800" i="1" dirty="0"/>
              <a:t>Практични циљ</a:t>
            </a:r>
            <a:r>
              <a:rPr lang="sr-Cyrl-CS" sz="2800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sr-Cyrl-CS" sz="2800" dirty="0"/>
              <a:t>	Примена научних сазнања у усавршавању човекове практичне делатности (предвиђање, управљање и контрола)</a:t>
            </a:r>
          </a:p>
          <a:p>
            <a:r>
              <a:rPr lang="sr-Cyrl-CS" sz="2800" i="1" dirty="0"/>
              <a:t>Теоријска и примењена психологија</a:t>
            </a:r>
          </a:p>
          <a:p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dirty="0"/>
              <a:t>ЦИЉЕВИ ПСИХОЛОГИЈЕ </a:t>
            </a:r>
            <a:br>
              <a:rPr lang="sr-Cyrl-CS" sz="3200" dirty="0"/>
            </a:br>
            <a:r>
              <a:rPr lang="sr-Cyrl-CS" sz="3200" dirty="0"/>
              <a:t>И ПСИХОЛОШКЕ ДИСЦИПЛИНЕ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/>
              <a:t>Општа психологија</a:t>
            </a:r>
          </a:p>
          <a:p>
            <a:r>
              <a:rPr lang="sr-Cyrl-CS" dirty="0"/>
              <a:t>Психологија личности</a:t>
            </a:r>
          </a:p>
          <a:p>
            <a:r>
              <a:rPr lang="sr-Cyrl-CS" dirty="0"/>
              <a:t>Физиолошка психологија</a:t>
            </a:r>
          </a:p>
          <a:p>
            <a:r>
              <a:rPr lang="sr-Cyrl-CS" dirty="0"/>
              <a:t>Психопатологија</a:t>
            </a:r>
          </a:p>
          <a:p>
            <a:r>
              <a:rPr lang="sr-Cyrl-CS" dirty="0"/>
              <a:t>Развојна психологија</a:t>
            </a:r>
          </a:p>
          <a:p>
            <a:r>
              <a:rPr lang="sr-Cyrl-CS" dirty="0"/>
              <a:t>Социјална психологија</a:t>
            </a:r>
          </a:p>
          <a:p>
            <a:r>
              <a:rPr lang="sr-Cyrl-CS" dirty="0"/>
              <a:t>Психометрија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dirty="0"/>
              <a:t>ТЕОРИЈСКЕ ДИСЦИПЛИНЕ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dirty="0"/>
              <a:t>ПРИМЕЊЕНЕ ДИСЦИПЛИНЕ</a:t>
            </a:r>
            <a:endParaRPr lang="en-US" sz="3200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CS" sz="2000" dirty="0"/>
              <a:t>Клиничка психологија</a:t>
            </a:r>
          </a:p>
          <a:p>
            <a:r>
              <a:rPr lang="sr-Cyrl-RS" sz="1600" dirty="0" smtClean="0"/>
              <a:t>Дијагностика</a:t>
            </a:r>
          </a:p>
          <a:p>
            <a:r>
              <a:rPr lang="sr-Cyrl-RS" sz="1600" dirty="0" smtClean="0"/>
              <a:t>Психотерапија </a:t>
            </a:r>
            <a:endParaRPr lang="sr-Latn-RS" sz="1600" dirty="0" smtClean="0"/>
          </a:p>
          <a:p>
            <a:r>
              <a:rPr lang="sr-Cyrl-CS" sz="1600" dirty="0" smtClean="0"/>
              <a:t>Здравствена </a:t>
            </a:r>
            <a:r>
              <a:rPr lang="sr-Cyrl-CS" sz="1600" dirty="0"/>
              <a:t>психологија</a:t>
            </a:r>
          </a:p>
          <a:p>
            <a:r>
              <a:rPr lang="sr-Cyrl-CS" sz="1600" dirty="0"/>
              <a:t>Ментална хигијена</a:t>
            </a:r>
          </a:p>
          <a:p>
            <a:r>
              <a:rPr lang="sr-Cyrl-CS" sz="2000" dirty="0"/>
              <a:t>Психологија рада</a:t>
            </a:r>
          </a:p>
          <a:p>
            <a:r>
              <a:rPr lang="sr-Cyrl-CS" sz="2000" dirty="0"/>
              <a:t>Педагошка психологија</a:t>
            </a:r>
          </a:p>
          <a:p>
            <a:r>
              <a:rPr lang="sr-Cyrl-CS" sz="2000" dirty="0"/>
              <a:t>Психологија ометених у развоју</a:t>
            </a:r>
          </a:p>
          <a:p>
            <a:endParaRPr lang="sr-Cyrl-CS" dirty="0"/>
          </a:p>
          <a:p>
            <a:endParaRPr 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sr-Cyrl-CS" sz="2000" dirty="0"/>
              <a:t>Психологија маркетинга </a:t>
            </a:r>
          </a:p>
          <a:p>
            <a:r>
              <a:rPr lang="sr-Cyrl-CS" sz="2000" dirty="0"/>
              <a:t>Психологија менаџмента</a:t>
            </a:r>
          </a:p>
          <a:p>
            <a:r>
              <a:rPr lang="sr-Cyrl-CS" sz="2000" dirty="0"/>
              <a:t>Психологија уметности</a:t>
            </a:r>
          </a:p>
          <a:p>
            <a:r>
              <a:rPr lang="sr-Cyrl-CS" sz="2000" dirty="0"/>
              <a:t>Психологија религије</a:t>
            </a:r>
          </a:p>
          <a:p>
            <a:r>
              <a:rPr lang="sr-Cyrl-CS" sz="2000" dirty="0"/>
              <a:t>Војна психологија</a:t>
            </a:r>
          </a:p>
          <a:p>
            <a:r>
              <a:rPr lang="sr-Cyrl-CS" sz="2000" dirty="0"/>
              <a:t>Психологија спорта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599</TotalTime>
  <Words>993</Words>
  <Application>Microsoft Office PowerPoint</Application>
  <PresentationFormat>On-screen Show (4:3)</PresentationFormat>
  <Paragraphs>120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Hardcover</vt:lpstr>
      <vt:lpstr>Жарко Требјешанин  УВОД У ОПШТУ ПСИХОЛОГИЈУ</vt:lpstr>
      <vt:lpstr>ПОПУЛАРНОСТ ПСИХОЛОГИЈЕ</vt:lpstr>
      <vt:lpstr>РАЗЛОЗИ ВЕЛИКЕ ПОПУЛАРНОСТИ ПСИХОЛОГИЈЕ</vt:lpstr>
      <vt:lpstr>ПСИХОЛОГИЈА КАО НАУКА И ЛАИЧКА „ПСИХОЛОГИЈА“</vt:lpstr>
      <vt:lpstr>ПСИХОЛОГИЈА:  ТЕРМИН И ДЕФИНИЦИЈА </vt:lpstr>
      <vt:lpstr>ИСТОРИЈАТ ПСИХОЛОГИЈЕ</vt:lpstr>
      <vt:lpstr>ЦИЉЕВИ ПСИХОЛОГИЈЕ  И ПСИХОЛОШКЕ ДИСЦИПЛИНЕ</vt:lpstr>
      <vt:lpstr>ТЕОРИЈСКЕ ДИСЦИПЛИНЕ</vt:lpstr>
      <vt:lpstr>ПРИМЕЊЕНЕ ДИСЦИПЛИНЕ</vt:lpstr>
      <vt:lpstr>ШТА СУ РАДИЛИ И ШТА РАДЕ ПСИХОЛОЗИ</vt:lpstr>
      <vt:lpstr> ШТА ПСИХОЛОГИЈА МОЖЕ  </vt:lpstr>
      <vt:lpstr>ШТА ПСИХОЛОГИЈА НЕ МОЖЕ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УВОД У ПСИХОЛОГИЈУ</dc:title>
  <dc:creator>Zarko</dc:creator>
  <cp:lastModifiedBy>zarko</cp:lastModifiedBy>
  <cp:revision>52</cp:revision>
  <dcterms:created xsi:type="dcterms:W3CDTF">2005-10-09T21:43:28Z</dcterms:created>
  <dcterms:modified xsi:type="dcterms:W3CDTF">2014-10-06T16:49:39Z</dcterms:modified>
</cp:coreProperties>
</file>